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37a635f3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37a635f3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45 seconds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45 seconds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45 seconds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4-5 min max if possible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ata.chhs.ca.gov/dataset/vaccine-progress-dashboar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21"/>
            <a:ext cx="9144001" cy="514347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>
            <p:ph type="ctrTitle"/>
          </p:nvPr>
        </p:nvSpPr>
        <p:spPr>
          <a:xfrm>
            <a:off x="1951775" y="105475"/>
            <a:ext cx="6913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COVID-19 Vaccination Data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6084875" y="3755976"/>
            <a:ext cx="27807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Jason Chu</a:t>
            </a:r>
            <a:endParaRPr b="1"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Scott Mesdjian</a:t>
            </a:r>
            <a:endParaRPr b="1"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Brayan Montiel</a:t>
            </a:r>
            <a:endParaRPr b="1"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Mahamadsaad Sheikh</a:t>
            </a:r>
            <a:endParaRPr b="1"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Hongan Zhang</a:t>
            </a:r>
            <a:endParaRPr b="1"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350" y="2270779"/>
            <a:ext cx="2501700" cy="12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325" y="3519425"/>
            <a:ext cx="2501700" cy="12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>
            <p:ph type="title"/>
          </p:nvPr>
        </p:nvSpPr>
        <p:spPr>
          <a:xfrm>
            <a:off x="727800" y="1570339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Major Design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</a:rPr>
              <a:t>Project Challenges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862816" y="257893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43" name="Google Shape;243;p27"/>
          <p:cNvGrpSpPr/>
          <p:nvPr/>
        </p:nvGrpSpPr>
        <p:grpSpPr>
          <a:xfrm>
            <a:off x="830400" y="3435321"/>
            <a:ext cx="2501700" cy="1353953"/>
            <a:chOff x="830400" y="3274596"/>
            <a:chExt cx="2501700" cy="1353953"/>
          </a:xfrm>
        </p:grpSpPr>
        <p:sp>
          <p:nvSpPr>
            <p:cNvPr id="244" name="Google Shape;244;p2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7"/>
          <p:cNvSpPr txBox="1"/>
          <p:nvPr>
            <p:ph type="title"/>
          </p:nvPr>
        </p:nvSpPr>
        <p:spPr>
          <a:xfrm>
            <a:off x="967678" y="3567965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Data Parsing</a:t>
            </a:r>
            <a:endParaRPr sz="1500"/>
          </a:p>
        </p:txBody>
      </p:sp>
      <p:sp>
        <p:nvSpPr>
          <p:cNvPr id="247" name="Google Shape;247;p27"/>
          <p:cNvSpPr txBox="1"/>
          <p:nvPr>
            <p:ph idx="4294967295" type="body"/>
          </p:nvPr>
        </p:nvSpPr>
        <p:spPr>
          <a:xfrm>
            <a:off x="967678" y="399280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Familiarizing how to use JSON to fetch data in an organized fashion</a:t>
            </a:r>
            <a:endParaRPr sz="1200"/>
          </a:p>
        </p:txBody>
      </p:sp>
      <p:grpSp>
        <p:nvGrpSpPr>
          <p:cNvPr id="248" name="Google Shape;248;p27"/>
          <p:cNvGrpSpPr/>
          <p:nvPr/>
        </p:nvGrpSpPr>
        <p:grpSpPr>
          <a:xfrm flipH="1" rot="10800000">
            <a:off x="3332867" y="2251896"/>
            <a:ext cx="2501700" cy="1353953"/>
            <a:chOff x="830400" y="3274596"/>
            <a:chExt cx="2501700" cy="1353953"/>
          </a:xfrm>
        </p:grpSpPr>
        <p:sp>
          <p:nvSpPr>
            <p:cNvPr id="249" name="Google Shape;249;p2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7"/>
          <p:cNvSpPr txBox="1"/>
          <p:nvPr>
            <p:ph type="title"/>
          </p:nvPr>
        </p:nvSpPr>
        <p:spPr>
          <a:xfrm>
            <a:off x="3452753" y="2421867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Reflecting Changes in Analytics</a:t>
            </a:r>
            <a:endParaRPr sz="1500"/>
          </a:p>
        </p:txBody>
      </p:sp>
      <p:sp>
        <p:nvSpPr>
          <p:cNvPr id="252" name="Google Shape;252;p27"/>
          <p:cNvSpPr txBox="1"/>
          <p:nvPr>
            <p:ph idx="4294967295" type="body"/>
          </p:nvPr>
        </p:nvSpPr>
        <p:spPr>
          <a:xfrm>
            <a:off x="3464300" y="2767150"/>
            <a:ext cx="2330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Updating changes in our graphs when doing modifications, insertions or deletions</a:t>
            </a:r>
            <a:endParaRPr sz="1200"/>
          </a:p>
        </p:txBody>
      </p:sp>
      <p:grpSp>
        <p:nvGrpSpPr>
          <p:cNvPr id="253" name="Google Shape;253;p27"/>
          <p:cNvGrpSpPr/>
          <p:nvPr/>
        </p:nvGrpSpPr>
        <p:grpSpPr>
          <a:xfrm>
            <a:off x="5832591" y="3435321"/>
            <a:ext cx="2501700" cy="1353953"/>
            <a:chOff x="830400" y="3274596"/>
            <a:chExt cx="2501700" cy="1353953"/>
          </a:xfrm>
        </p:grpSpPr>
        <p:sp>
          <p:nvSpPr>
            <p:cNvPr id="254" name="Google Shape;254;p2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7"/>
          <p:cNvSpPr txBox="1"/>
          <p:nvPr>
            <p:ph type="title"/>
          </p:nvPr>
        </p:nvSpPr>
        <p:spPr>
          <a:xfrm>
            <a:off x="5960978" y="3616203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Front/Backend </a:t>
            </a:r>
            <a:endParaRPr sz="1500"/>
          </a:p>
        </p:txBody>
      </p:sp>
      <p:sp>
        <p:nvSpPr>
          <p:cNvPr id="257" name="Google Shape;257;p27"/>
          <p:cNvSpPr txBox="1"/>
          <p:nvPr>
            <p:ph idx="4294967295" type="body"/>
          </p:nvPr>
        </p:nvSpPr>
        <p:spPr>
          <a:xfrm>
            <a:off x="5960978" y="4046380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Diving deep into new frameworks and UI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875" y="2227150"/>
            <a:ext cx="2025324" cy="121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7650" y="652725"/>
            <a:ext cx="7688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1400790" y="17454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1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1824750" y="1707150"/>
            <a:ext cx="36723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/>
              <a:t>Overview of Dataset and Features</a:t>
            </a:r>
            <a:endParaRPr b="1" sz="1600"/>
          </a:p>
        </p:txBody>
      </p:sp>
      <p:sp>
        <p:nvSpPr>
          <p:cNvPr id="186" name="Google Shape;186;p19"/>
          <p:cNvSpPr/>
          <p:nvPr/>
        </p:nvSpPr>
        <p:spPr>
          <a:xfrm>
            <a:off x="1400790" y="2272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2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1824750" y="2234600"/>
            <a:ext cx="28329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/>
              <a:t>Live Demo</a:t>
            </a:r>
            <a:endParaRPr b="1" sz="1600"/>
          </a:p>
        </p:txBody>
      </p:sp>
      <p:sp>
        <p:nvSpPr>
          <p:cNvPr id="188" name="Google Shape;188;p19"/>
          <p:cNvSpPr/>
          <p:nvPr/>
        </p:nvSpPr>
        <p:spPr>
          <a:xfrm>
            <a:off x="1400790" y="28003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3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1824750" y="2762050"/>
            <a:ext cx="28329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/>
              <a:t>Major Design Walkthrough</a:t>
            </a:r>
            <a:endParaRPr b="1" sz="1600"/>
          </a:p>
        </p:txBody>
      </p:sp>
      <p:sp>
        <p:nvSpPr>
          <p:cNvPr id="190" name="Google Shape;190;p19"/>
          <p:cNvSpPr/>
          <p:nvPr/>
        </p:nvSpPr>
        <p:spPr>
          <a:xfrm>
            <a:off x="1400790" y="33277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4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1824750" y="3289500"/>
            <a:ext cx="28329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/>
              <a:t>Q &amp; A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727650" y="691025"/>
            <a:ext cx="76887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Dataset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1165175" y="1509425"/>
            <a:ext cx="7606200" cy="30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California COVID-19 Vaccination Data website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Breaks down vaccination trends by various demographic categories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Visualize different vaccination analytics through charts and tables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Technologies utilized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Framework: Django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Front End: HTML, CSS, Javascript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Backend: Python, JSON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Data Source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GB" sz="1600"/>
              <a:t>California Health &amp; Human Services Open Data - </a:t>
            </a:r>
            <a:r>
              <a:rPr b="1" lang="en-GB" sz="1600" u="sng">
                <a:solidFill>
                  <a:schemeClr val="hlink"/>
                </a:solidFill>
                <a:hlinkClick r:id="rId3"/>
              </a:rPr>
              <a:t>https://data.chhs.ca.gov/dataset/vaccine-progress-dashboard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729450" y="656550"/>
            <a:ext cx="70101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App Features</a:t>
            </a:r>
            <a:endParaRPr sz="2500"/>
          </a:p>
        </p:txBody>
      </p:sp>
      <p:sp>
        <p:nvSpPr>
          <p:cNvPr id="203" name="Google Shape;203;p21"/>
          <p:cNvSpPr txBox="1"/>
          <p:nvPr>
            <p:ph idx="4294967295" type="body"/>
          </p:nvPr>
        </p:nvSpPr>
        <p:spPr>
          <a:xfrm>
            <a:off x="729450" y="1255275"/>
            <a:ext cx="70101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Search Records by Demographics</a:t>
            </a:r>
            <a:endParaRPr b="1"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GB" sz="1600">
                <a:solidFill>
                  <a:schemeClr val="lt1"/>
                </a:solidFill>
              </a:rPr>
              <a:t>Age group, Gender, Race/Ethnicity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GB" sz="1600">
                <a:solidFill>
                  <a:schemeClr val="lt1"/>
                </a:solidFill>
              </a:rPr>
              <a:t>ID Number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GB" sz="1600">
                <a:solidFill>
                  <a:schemeClr val="lt1"/>
                </a:solidFill>
              </a:rPr>
              <a:t>Date Administered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Update/Modify </a:t>
            </a:r>
            <a:r>
              <a:rPr b="1" lang="en-GB" sz="1600">
                <a:solidFill>
                  <a:schemeClr val="lt1"/>
                </a:solidFill>
              </a:rPr>
              <a:t>Records</a:t>
            </a:r>
            <a:endParaRPr b="1"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GB" sz="1600">
                <a:solidFill>
                  <a:schemeClr val="lt1"/>
                </a:solidFill>
              </a:rPr>
              <a:t>Edits existing records in dataset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Insert Records</a:t>
            </a:r>
            <a:endParaRPr b="1"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GB" sz="1600">
                <a:solidFill>
                  <a:schemeClr val="lt1"/>
                </a:solidFill>
              </a:rPr>
              <a:t>Adds new records onto live dataset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Delete Records</a:t>
            </a:r>
            <a:endParaRPr b="1"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GB" sz="1600">
                <a:solidFill>
                  <a:schemeClr val="lt1"/>
                </a:solidFill>
              </a:rPr>
              <a:t>Deletes existing records in dataset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Backup/Import Records</a:t>
            </a:r>
            <a:endParaRPr b="1"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GB" sz="1600">
                <a:solidFill>
                  <a:schemeClr val="lt1"/>
                </a:solidFill>
              </a:rPr>
              <a:t>Backs up live dataset to JSON master file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GB" sz="1600">
                <a:solidFill>
                  <a:schemeClr val="lt1"/>
                </a:solidFill>
              </a:rPr>
              <a:t>Imports dataset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Demo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730725" y="1318650"/>
            <a:ext cx="412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Major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/>
              <a:t>(main fields/functions for</a:t>
            </a:r>
            <a:r>
              <a:rPr lang="en-GB" sz="1200"/>
              <a:t> app features)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</a:rPr>
              <a:t>Parsing</a:t>
            </a:r>
            <a:r>
              <a:rPr b="1" lang="en-GB" sz="1400">
                <a:solidFill>
                  <a:schemeClr val="dk2"/>
                </a:solidFill>
              </a:rPr>
              <a:t>: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results</a:t>
            </a:r>
            <a:r>
              <a:rPr b="1" lang="en-GB" sz="1150">
                <a:solidFill>
                  <a:srgbClr val="002B36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b="1" sz="1150">
              <a:solidFill>
                <a:srgbClr val="002B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002B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</a:rPr>
              <a:t>Modifying: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delete_record</a:t>
            </a:r>
            <a:r>
              <a:rPr b="1" lang="en-GB" sz="1150">
                <a:solidFill>
                  <a:srgbClr val="002B36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b="1" sz="1200">
              <a:solidFill>
                <a:srgbClr val="002B36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insert_record</a:t>
            </a:r>
            <a:r>
              <a:rPr b="1" lang="en-GB" sz="1150">
                <a:solidFill>
                  <a:srgbClr val="002B36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b="1" sz="1150">
              <a:solidFill>
                <a:srgbClr val="002B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modify_record</a:t>
            </a:r>
            <a:r>
              <a:rPr b="1" lang="en-GB" sz="1150">
                <a:solidFill>
                  <a:srgbClr val="002B36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b="1" sz="1150">
              <a:solidFill>
                <a:srgbClr val="002B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backup_record</a:t>
            </a:r>
            <a:r>
              <a:rPr b="1" lang="en-GB" sz="1150">
                <a:solidFill>
                  <a:srgbClr val="002B36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b="1" sz="1150">
              <a:solidFill>
                <a:srgbClr val="002B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002B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002B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950" y="1425825"/>
            <a:ext cx="3800200" cy="32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783025" y="11617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Major Design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Analytics</a:t>
            </a:r>
            <a:endParaRPr sz="1600"/>
          </a:p>
        </p:txBody>
      </p:sp>
      <p:sp>
        <p:nvSpPr>
          <p:cNvPr id="221" name="Google Shape;221;p24"/>
          <p:cNvSpPr txBox="1"/>
          <p:nvPr>
            <p:ph idx="4294967295" type="body"/>
          </p:nvPr>
        </p:nvSpPr>
        <p:spPr>
          <a:xfrm>
            <a:off x="740150" y="19743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➔ </a:t>
            </a:r>
            <a:r>
              <a:rPr lang="en-GB" sz="1100">
                <a:solidFill>
                  <a:srgbClr val="FFFFFF"/>
                </a:solidFill>
              </a:rPr>
              <a:t>Which vaccine (Moderna, Pfizer, J&amp;J) is the most popular among different races/ethnicities?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➔ Which month were the most/least people vaccinated?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➔ </a:t>
            </a:r>
            <a:r>
              <a:rPr lang="en-GB" sz="1100">
                <a:solidFill>
                  <a:schemeClr val="lt1"/>
                </a:solidFill>
              </a:rPr>
              <a:t>Which </a:t>
            </a:r>
            <a:r>
              <a:rPr lang="en-GB" sz="1100">
                <a:solidFill>
                  <a:srgbClr val="FFFFFF"/>
                </a:solidFill>
              </a:rPr>
              <a:t> demographic (i.e. ethnicity, age, gender) is the most/least vaccinated?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➔ How do different age groups compare regarding </a:t>
            </a:r>
            <a:r>
              <a:rPr lang="en-GB" sz="1100">
                <a:solidFill>
                  <a:schemeClr val="lt1"/>
                </a:solidFill>
              </a:rPr>
              <a:t>vaccination rates</a:t>
            </a:r>
            <a:r>
              <a:rPr lang="en-GB" sz="1100">
                <a:solidFill>
                  <a:srgbClr val="FFFFFF"/>
                </a:solidFill>
              </a:rPr>
              <a:t>?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➔ </a:t>
            </a:r>
            <a:r>
              <a:rPr lang="en-GB" sz="1100">
                <a:solidFill>
                  <a:schemeClr val="lt1"/>
                </a:solidFill>
              </a:rPr>
              <a:t>Which </a:t>
            </a:r>
            <a:r>
              <a:rPr lang="en-GB" sz="1100">
                <a:solidFill>
                  <a:srgbClr val="FFFFFF"/>
                </a:solidFill>
              </a:rPr>
              <a:t>vaccine manufacturer was administered the most?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➔ </a:t>
            </a:r>
            <a:r>
              <a:rPr lang="en-GB" sz="1100">
                <a:solidFill>
                  <a:schemeClr val="lt1"/>
                </a:solidFill>
              </a:rPr>
              <a:t>Which </a:t>
            </a:r>
            <a:r>
              <a:rPr lang="en-GB" sz="1100">
                <a:solidFill>
                  <a:srgbClr val="FFFFFF"/>
                </a:solidFill>
              </a:rPr>
              <a:t>gender is more likely to get their second dose of vaccinations (i.e. become fully vaccinated)?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Major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/>
              <a:t>(main fields/functions for </a:t>
            </a:r>
            <a:r>
              <a:rPr lang="en-GB" sz="1200"/>
              <a:t>analytics)</a:t>
            </a:r>
            <a:endParaRPr/>
          </a:p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730725" y="2125150"/>
            <a:ext cx="3893400" cy="2709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</a:rPr>
              <a:t>Analytics</a:t>
            </a:r>
            <a:r>
              <a:rPr b="1" lang="en-GB" sz="1400">
                <a:solidFill>
                  <a:schemeClr val="dk2"/>
                </a:solidFill>
              </a:rPr>
              <a:t>: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monthly_vaccination_analytics</a:t>
            </a:r>
            <a:r>
              <a:rPr b="1" lang="en-GB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race_vaccine_analytics</a:t>
            </a:r>
            <a:r>
              <a:rPr b="1" lang="en-GB" sz="11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b="1" sz="11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mfpiechart</a:t>
            </a:r>
            <a:r>
              <a:rPr b="1" lang="en-GB" sz="1150">
                <a:solidFill>
                  <a:srgbClr val="002B36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b="1" sz="1150">
              <a:solidFill>
                <a:srgbClr val="002B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fully_vaccinated_analytics</a:t>
            </a:r>
            <a:r>
              <a:rPr b="1" lang="en-GB" sz="1150">
                <a:solidFill>
                  <a:srgbClr val="002B36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b="1" sz="1150">
              <a:solidFill>
                <a:srgbClr val="002B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ageGroup</a:t>
            </a:r>
            <a:r>
              <a:rPr b="1" lang="en-GB" sz="1150">
                <a:solidFill>
                  <a:srgbClr val="002B36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b="1" sz="1150">
              <a:solidFill>
                <a:srgbClr val="002B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002B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</a:rPr>
              <a:t>Incremental analysis</a:t>
            </a:r>
            <a:r>
              <a:rPr b="1" lang="en-GB" sz="1400">
                <a:solidFill>
                  <a:schemeClr val="dk2"/>
                </a:solidFill>
              </a:rPr>
              <a:t>: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increment_gender</a:t>
            </a:r>
            <a:r>
              <a:rPr b="1" lang="en-GB" sz="1150">
                <a:solidFill>
                  <a:srgbClr val="002B36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b="1" sz="1150">
              <a:solidFill>
                <a:srgbClr val="002B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increment_ageGroup</a:t>
            </a:r>
            <a:r>
              <a:rPr b="1" lang="en-GB" sz="1150">
                <a:solidFill>
                  <a:srgbClr val="002B36"/>
                </a:solidFill>
                <a:latin typeface="Courier New"/>
                <a:ea typeface="Courier New"/>
                <a:cs typeface="Courier New"/>
                <a:sym typeface="Courier New"/>
              </a:rPr>
              <a:t>(request)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175" y="1607975"/>
            <a:ext cx="3893400" cy="29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Major Design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</a:rPr>
              <a:t>Improvements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900125" y="2157300"/>
            <a:ext cx="6588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Performance of Analytics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Incremental analytics: Less Time Consumed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ncremental analytics: Less Memory Consumption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Time &amp; Space complexity analysis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Planned/Completed Features and Polishing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CSS/HTML interactive UI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Neat results in tabular format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Improve clicking response on analytical graphs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Additional fields for insertion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